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8"/>
  </p:notesMasterIdLst>
  <p:handoutMasterIdLst>
    <p:handoutMasterId r:id="rId69"/>
  </p:handoutMasterIdLst>
  <p:sldIdLst>
    <p:sldId id="256" r:id="rId7"/>
    <p:sldId id="257" r:id="rId8"/>
    <p:sldId id="271" r:id="rId9"/>
    <p:sldId id="258" r:id="rId10"/>
    <p:sldId id="300" r:id="rId11"/>
    <p:sldId id="303" r:id="rId12"/>
    <p:sldId id="272" r:id="rId13"/>
    <p:sldId id="273" r:id="rId14"/>
    <p:sldId id="262" r:id="rId15"/>
    <p:sldId id="263" r:id="rId16"/>
    <p:sldId id="264" r:id="rId17"/>
    <p:sldId id="268" r:id="rId18"/>
    <p:sldId id="269" r:id="rId19"/>
    <p:sldId id="321" r:id="rId20"/>
    <p:sldId id="313" r:id="rId21"/>
    <p:sldId id="270" r:id="rId22"/>
    <p:sldId id="274" r:id="rId23"/>
    <p:sldId id="277" r:id="rId24"/>
    <p:sldId id="278" r:id="rId25"/>
    <p:sldId id="320" r:id="rId26"/>
    <p:sldId id="279" r:id="rId27"/>
    <p:sldId id="310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14" r:id="rId36"/>
    <p:sldId id="301" r:id="rId37"/>
    <p:sldId id="287" r:id="rId38"/>
    <p:sldId id="288" r:id="rId39"/>
    <p:sldId id="311" r:id="rId40"/>
    <p:sldId id="307" r:id="rId41"/>
    <p:sldId id="289" r:id="rId42"/>
    <p:sldId id="290" r:id="rId43"/>
    <p:sldId id="328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22" r:id="rId52"/>
    <p:sldId id="323" r:id="rId53"/>
    <p:sldId id="324" r:id="rId54"/>
    <p:sldId id="325" r:id="rId55"/>
    <p:sldId id="326" r:id="rId56"/>
    <p:sldId id="327" r:id="rId57"/>
    <p:sldId id="276" r:id="rId58"/>
    <p:sldId id="296" r:id="rId59"/>
    <p:sldId id="329" r:id="rId60"/>
    <p:sldId id="330" r:id="rId61"/>
    <p:sldId id="297" r:id="rId62"/>
    <p:sldId id="316" r:id="rId63"/>
    <p:sldId id="315" r:id="rId64"/>
    <p:sldId id="317" r:id="rId65"/>
    <p:sldId id="318" r:id="rId66"/>
    <p:sldId id="319" r:id="rId6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303"/>
            <p14:sldId id="272"/>
            <p14:sldId id="273"/>
            <p14:sldId id="262"/>
            <p14:sldId id="263"/>
            <p14:sldId id="264"/>
            <p14:sldId id="268"/>
            <p14:sldId id="269"/>
            <p14:sldId id="321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328"/>
            <p14:sldId id="275"/>
            <p14:sldId id="291"/>
            <p14:sldId id="312"/>
            <p14:sldId id="292"/>
            <p14:sldId id="304"/>
            <p14:sldId id="305"/>
            <p14:sldId id="298"/>
            <p14:sldId id="322"/>
            <p14:sldId id="323"/>
            <p14:sldId id="324"/>
            <p14:sldId id="325"/>
            <p14:sldId id="326"/>
            <p14:sldId id="327"/>
            <p14:sldId id="276"/>
            <p14:sldId id="296"/>
            <p14:sldId id="329"/>
            <p14:sldId id="330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2017/5/17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2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5.wmf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6.png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mtClean="0"/>
              <a:t>2017.5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4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92126"/>
              </p:ext>
            </p:extLst>
          </p:nvPr>
        </p:nvGraphicFramePr>
        <p:xfrm>
          <a:off x="2699792" y="178990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4" name="Equation" r:id="rId3" imgW="1688367" imgH="393529" progId="Equation.DSMT4">
                  <p:embed/>
                </p:oleObj>
              </mc:Choice>
              <mc:Fallback>
                <p:oleObj name="Equation" r:id="rId3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78990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曲边网格处理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直边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网格稀疏</a:t>
            </a:r>
            <a:endParaRPr lang="en-US" altLang="zh-CN" dirty="0" smtClean="0"/>
          </a:p>
          <a:p>
            <a:pPr lvl="1"/>
            <a:r>
              <a:rPr lang="zh-CN" altLang="en-US" dirty="0"/>
              <a:t>法</a:t>
            </a:r>
            <a:r>
              <a:rPr lang="zh-CN" altLang="en-US" dirty="0" smtClean="0"/>
              <a:t>向量、面积等误差</a:t>
            </a:r>
            <a:endParaRPr lang="en-US" altLang="zh-CN" dirty="0" smtClean="0"/>
          </a:p>
          <a:p>
            <a:r>
              <a:rPr lang="zh-CN" altLang="en-US" dirty="0"/>
              <a:t>曲边</a:t>
            </a:r>
            <a:r>
              <a:rPr lang="zh-CN" altLang="en-US" dirty="0" smtClean="0"/>
              <a:t>网格修正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3141553"/>
            <a:ext cx="4049395" cy="35998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80" y="3140968"/>
            <a:ext cx="404939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356992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6593" r="8047" b="2560"/>
          <a:stretch/>
        </p:blipFill>
        <p:spPr bwMode="auto">
          <a:xfrm>
            <a:off x="5585367" y="9778"/>
            <a:ext cx="3595145" cy="32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95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7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8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9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0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1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5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8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9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0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1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2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3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2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截距</a:t>
            </a:r>
            <a:r>
              <a:rPr lang="en-US" altLang="zh-CN" kern="0" dirty="0" smtClean="0"/>
              <a:t>5.0</a:t>
            </a:r>
            <a:r>
              <a:rPr lang="zh-CN" altLang="en-US" kern="0" dirty="0" smtClean="0"/>
              <a:t>到</a:t>
            </a:r>
            <a:r>
              <a:rPr lang="en-US" altLang="zh-CN" kern="0" dirty="0" smtClean="0"/>
              <a:t>5.5</a:t>
            </a: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  <a:r>
              <a:rPr lang="zh-CN" altLang="en-US" kern="0" dirty="0" smtClean="0"/>
              <a:t>，</a:t>
            </a: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smtClean="0"/>
              <a:t>=640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基于通量重构的</a:t>
            </a:r>
            <a:r>
              <a:rPr lang="zh-CN" altLang="zh-CN" dirty="0" smtClean="0"/>
              <a:t>隐</a:t>
            </a:r>
            <a:r>
              <a:rPr lang="zh-CN" altLang="zh-CN" dirty="0"/>
              <a:t>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亚</a:t>
            </a:r>
            <a:r>
              <a:rPr lang="zh-CN" altLang="en-US" dirty="0" smtClean="0"/>
              <a:t>网格等效粘性系数分析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亚临界圆柱绕流算例</a:t>
            </a:r>
            <a:endParaRPr lang="en-US" altLang="zh-CN" dirty="0" smtClean="0"/>
          </a:p>
          <a:p>
            <a:r>
              <a:rPr lang="zh-CN" altLang="en-US" dirty="0" smtClean="0"/>
              <a:t>新型壁面模型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近壁区：代数湍流模型</a:t>
            </a:r>
            <a:endParaRPr lang="en-US" altLang="zh-CN" dirty="0" smtClean="0"/>
          </a:p>
          <a:p>
            <a:pPr lvl="1"/>
            <a:r>
              <a:rPr lang="zh-CN" altLang="en-US" dirty="0"/>
              <a:t>远离壁</a:t>
            </a:r>
            <a:r>
              <a:rPr lang="zh-CN" altLang="en-US" dirty="0" smtClean="0"/>
              <a:t>面：隐式大涡模拟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仅使用局部变量，适用于非结构网格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6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7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-27384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89040"/>
            <a:ext cx="4978713" cy="2505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35696" y="6453336"/>
            <a:ext cx="554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Edelmann</a:t>
            </a:r>
            <a:r>
              <a:rPr lang="en-US" altLang="zh-CN" sz="1200" dirty="0"/>
              <a:t> C A. Influence of forward-facing steps on laminar-turbulent </a:t>
            </a:r>
            <a:r>
              <a:rPr lang="en-US" altLang="zh-CN" sz="1200" dirty="0" smtClean="0"/>
              <a:t>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9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9076" r="10143" b="2604"/>
          <a:stretch/>
        </p:blipFill>
        <p:spPr bwMode="auto">
          <a:xfrm>
            <a:off x="4829617" y="2699068"/>
            <a:ext cx="4054475" cy="3599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9333" r="5750" b="1645"/>
          <a:stretch/>
        </p:blipFill>
        <p:spPr bwMode="auto">
          <a:xfrm>
            <a:off x="259239" y="2699068"/>
            <a:ext cx="4208468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在台阶前开始上升</a:t>
            </a:r>
            <a:endParaRPr lang="en-US" altLang="zh-CN" dirty="0" smtClean="0"/>
          </a:p>
          <a:p>
            <a:r>
              <a:rPr lang="zh-CN" altLang="en-US" dirty="0" smtClean="0"/>
              <a:t>分离区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24" y="-30828"/>
            <a:ext cx="3313979" cy="2988096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85" b="4163"/>
          <a:stretch/>
        </p:blipFill>
        <p:spPr bwMode="auto">
          <a:xfrm>
            <a:off x="1774245" y="4058064"/>
            <a:ext cx="5399405" cy="2894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3" t="62070" r="9272" b="6891"/>
          <a:stretch/>
        </p:blipFill>
        <p:spPr bwMode="auto">
          <a:xfrm>
            <a:off x="1775832" y="2860162"/>
            <a:ext cx="5400000" cy="2008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瞬时流向速度截面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平板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台阶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2699" r="2183" b="9216"/>
          <a:stretch/>
        </p:blipFill>
        <p:spPr bwMode="auto">
          <a:xfrm>
            <a:off x="395536" y="2564904"/>
            <a:ext cx="4320000" cy="3489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1917" r="1869" b="4106"/>
          <a:stretch/>
        </p:blipFill>
        <p:spPr bwMode="auto">
          <a:xfrm>
            <a:off x="4855800" y="2564904"/>
            <a:ext cx="3986575" cy="348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9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尺度流向涡</a:t>
            </a:r>
            <a:endParaRPr lang="en-US" altLang="zh-CN" dirty="0" smtClean="0"/>
          </a:p>
          <a:p>
            <a:pPr lvl="1"/>
            <a:r>
              <a:rPr lang="zh-CN" altLang="en-US" dirty="0"/>
              <a:t>准定</a:t>
            </a:r>
            <a:r>
              <a:rPr lang="zh-CN" altLang="en-US" dirty="0" smtClean="0"/>
              <a:t>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/>
              <a:t>失稳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490" r="547" b="1609"/>
          <a:stretch/>
        </p:blipFill>
        <p:spPr bwMode="auto">
          <a:xfrm>
            <a:off x="4220274" y="1916832"/>
            <a:ext cx="4888230" cy="4319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77307" y="2913281"/>
            <a:ext cx="4134653" cy="1440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" y="4365104"/>
            <a:ext cx="4134147" cy="19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分离区</a:t>
            </a:r>
            <a:endParaRPr lang="en-US" altLang="zh-CN" dirty="0"/>
          </a:p>
          <a:p>
            <a:r>
              <a:rPr lang="zh-CN" altLang="en-US" dirty="0" smtClean="0"/>
              <a:t>失稳、流向涡</a:t>
            </a:r>
            <a:endParaRPr lang="en-US" altLang="zh-CN" dirty="0" smtClean="0"/>
          </a:p>
          <a:p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0167" y="1412776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213376"/>
            <a:ext cx="40494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上游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 = 0.01</a:t>
            </a:r>
            <a:r>
              <a:rPr lang="zh-CN" altLang="en-US" dirty="0" smtClean="0"/>
              <a:t>主频</a:t>
            </a:r>
            <a:endParaRPr lang="en-US" altLang="zh-CN" dirty="0" smtClean="0"/>
          </a:p>
          <a:p>
            <a:r>
              <a:rPr lang="zh-CN" altLang="en-US" dirty="0"/>
              <a:t>台阶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展向差别不大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下游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依然以低频为主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压力脉动幅度升高了</a:t>
            </a:r>
            <a:r>
              <a:rPr lang="zh-CN" altLang="en-US" dirty="0"/>
              <a:t>一个量级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采用高精度通量重构方法对前台阶诱导转捩流动进行了隐式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r>
              <a:rPr lang="zh-CN" altLang="zh-CN" dirty="0" smtClean="0"/>
              <a:t>平板流动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验证</a:t>
            </a:r>
            <a:r>
              <a:rPr lang="zh-CN" altLang="zh-CN" dirty="0"/>
              <a:t>了入口扰动本身不能引起流动转</a:t>
            </a:r>
            <a:r>
              <a:rPr lang="zh-CN" altLang="zh-CN" dirty="0" smtClean="0"/>
              <a:t>捩</a:t>
            </a:r>
            <a:endParaRPr lang="en-US" altLang="zh-CN" dirty="0" smtClean="0"/>
          </a:p>
          <a:p>
            <a:r>
              <a:rPr lang="zh-CN" altLang="en-US" dirty="0" smtClean="0"/>
              <a:t>前台阶</a:t>
            </a:r>
            <a:r>
              <a:rPr lang="zh-CN" altLang="zh-CN" dirty="0" smtClean="0"/>
              <a:t>平均</a:t>
            </a:r>
            <a:r>
              <a:rPr lang="zh-CN" altLang="zh-CN" dirty="0"/>
              <a:t>流动</a:t>
            </a:r>
            <a:r>
              <a:rPr lang="zh-CN" altLang="zh-CN" dirty="0" smtClean="0"/>
              <a:t>结果</a:t>
            </a:r>
            <a:endParaRPr lang="en-US" altLang="zh-CN" dirty="0" smtClean="0"/>
          </a:p>
          <a:p>
            <a:pPr lvl="1"/>
            <a:r>
              <a:rPr lang="zh-CN" altLang="zh-CN" dirty="0"/>
              <a:t>台阶前会产生流动分离，分离区外的流线会发生</a:t>
            </a:r>
            <a:r>
              <a:rPr lang="zh-CN" altLang="zh-CN" dirty="0" smtClean="0"/>
              <a:t>弯曲</a:t>
            </a:r>
            <a:endParaRPr lang="en-US" altLang="zh-CN" dirty="0" smtClean="0"/>
          </a:p>
          <a:p>
            <a:r>
              <a:rPr lang="zh-CN" altLang="en-US" dirty="0" smtClean="0"/>
              <a:t>前台阶瞬时流动结果</a:t>
            </a:r>
            <a:endParaRPr lang="en-US" altLang="zh-CN" dirty="0" smtClean="0"/>
          </a:p>
          <a:p>
            <a:pPr lvl="1"/>
            <a:r>
              <a:rPr lang="en-US" altLang="zh-CN" dirty="0"/>
              <a:t>Taylor-</a:t>
            </a:r>
            <a:r>
              <a:rPr lang="en-US" altLang="zh-CN" dirty="0" err="1"/>
              <a:t>Gortler</a:t>
            </a:r>
            <a:r>
              <a:rPr lang="zh-CN" altLang="zh-CN" dirty="0" smtClean="0"/>
              <a:t>不稳定性</a:t>
            </a:r>
            <a:r>
              <a:rPr lang="zh-CN" altLang="en-US" dirty="0" smtClean="0"/>
              <a:t>，</a:t>
            </a:r>
            <a:r>
              <a:rPr lang="zh-CN" altLang="zh-CN" dirty="0"/>
              <a:t>流向</a:t>
            </a:r>
            <a:r>
              <a:rPr lang="zh-CN" altLang="zh-CN" dirty="0" smtClean="0"/>
              <a:t>涡</a:t>
            </a:r>
            <a:endParaRPr lang="en-US" altLang="zh-CN" dirty="0" smtClean="0"/>
          </a:p>
          <a:p>
            <a:pPr lvl="1"/>
            <a:r>
              <a:rPr lang="zh-CN" altLang="zh-CN" dirty="0"/>
              <a:t>越过台阶面后，会在台阶下游边界层里诱导产生展向</a:t>
            </a:r>
            <a:r>
              <a:rPr lang="zh-CN" altLang="zh-CN" dirty="0" smtClean="0"/>
              <a:t>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进一步发展形成发卡涡，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分析其数值性质</a:t>
            </a:r>
            <a:endParaRPr lang="en-US" altLang="zh-CN" dirty="0" smtClean="0"/>
          </a:p>
          <a:p>
            <a:pPr lvl="1"/>
            <a:r>
              <a:rPr lang="zh-CN" altLang="en-US" dirty="0"/>
              <a:t>圆柱绕</a:t>
            </a:r>
            <a:r>
              <a:rPr lang="zh-CN" altLang="en-US" dirty="0" smtClean="0"/>
              <a:t>流算例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基于</a:t>
            </a:r>
            <a:r>
              <a:rPr lang="zh-CN" altLang="zh-CN" dirty="0"/>
              <a:t>高精度通量重构方法的隐式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高波数下会产生等效涡粘系数下降的现象，这一现象可能与网格尺度过大时的计算不稳定性相关，可能通过对通量重构方法进行修改从而获得更好的等效涡粘系数</a:t>
            </a:r>
            <a:r>
              <a:rPr lang="zh-CN" altLang="zh-CN" dirty="0" smtClean="0"/>
              <a:t>分布</a:t>
            </a:r>
            <a:endParaRPr lang="zh-CN" altLang="zh-CN" dirty="0"/>
          </a:p>
          <a:p>
            <a:r>
              <a:rPr lang="zh-CN" altLang="zh-CN" dirty="0" smtClean="0"/>
              <a:t>新型</a:t>
            </a:r>
            <a:r>
              <a:rPr lang="zh-CN" altLang="zh-CN" dirty="0"/>
              <a:t>壁面</a:t>
            </a:r>
            <a:r>
              <a:rPr lang="zh-CN" altLang="zh-CN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转换区内仍存在速度拐折和雷诺应力偏差，通过调整过渡函数中的参数可能对这一现象得到</a:t>
            </a:r>
            <a:r>
              <a:rPr lang="zh-CN" altLang="zh-CN" dirty="0" smtClean="0"/>
              <a:t>改善</a:t>
            </a:r>
            <a:endParaRPr lang="zh-CN" altLang="zh-CN" dirty="0"/>
          </a:p>
          <a:p>
            <a:r>
              <a:rPr lang="zh-CN" altLang="zh-CN" dirty="0" smtClean="0"/>
              <a:t>低速</a:t>
            </a:r>
            <a:r>
              <a:rPr lang="zh-CN" altLang="zh-CN" dirty="0"/>
              <a:t>边界层中的前台阶诱导转捩</a:t>
            </a:r>
            <a:r>
              <a:rPr lang="zh-CN" altLang="zh-CN" dirty="0" smtClean="0"/>
              <a:t>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不同雷诺数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</a:t>
            </a:r>
            <a:r>
              <a:rPr lang="zh-CN" altLang="zh-CN" dirty="0" smtClean="0"/>
              <a:t>台阶高度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zh-CN" altLang="en-US" sz="4000" dirty="0" smtClean="0"/>
              <a:t>谢谢！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高精度有限差分</a:t>
            </a:r>
            <a:endParaRPr lang="en-US" altLang="zh-CN" dirty="0"/>
          </a:p>
          <a:p>
            <a:pPr lvl="1"/>
            <a:r>
              <a:rPr lang="en-US" altLang="zh-CN" dirty="0" smtClean="0"/>
              <a:t>Li</a:t>
            </a:r>
            <a:r>
              <a:rPr lang="en-US" altLang="zh-CN" dirty="0" smtClean="0"/>
              <a:t>. et. al. </a:t>
            </a:r>
            <a:r>
              <a:rPr lang="zh-CN" altLang="en-US" dirty="0" smtClean="0"/>
              <a:t>高超声速边界层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Nagarajan</a:t>
            </a:r>
            <a:r>
              <a:rPr lang="en-US" altLang="zh-CN" dirty="0" smtClean="0"/>
              <a:t> </a:t>
            </a:r>
            <a:r>
              <a:rPr lang="zh-CN" altLang="en-US" dirty="0" smtClean="0"/>
              <a:t>紧致有限差分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Toro ADER</a:t>
            </a:r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9994" y="6270839"/>
            <a:ext cx="72282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Li XL, Fu DX, Ma YW. Direct numerical simulation of a spatially evolving supersonic turbulent boundary layer at Ma= </a:t>
            </a:r>
            <a:r>
              <a:rPr lang="en-US" altLang="zh-CN" sz="1050" dirty="0" smtClean="0"/>
              <a:t>6</a:t>
            </a:r>
          </a:p>
          <a:p>
            <a:r>
              <a:rPr lang="en-US" altLang="zh-CN" sz="1050" dirty="0" err="1"/>
              <a:t>Nagarajan</a:t>
            </a:r>
            <a:r>
              <a:rPr lang="en-US" altLang="zh-CN" sz="1050" dirty="0"/>
              <a:t> S, </a:t>
            </a:r>
            <a:r>
              <a:rPr lang="en-US" altLang="zh-CN" sz="1050" dirty="0" err="1"/>
              <a:t>Lele</a:t>
            </a:r>
            <a:r>
              <a:rPr lang="en-US" altLang="zh-CN" sz="1050" dirty="0"/>
              <a:t> S K, </a:t>
            </a:r>
            <a:r>
              <a:rPr lang="en-US" altLang="zh-CN" sz="1050" dirty="0" err="1"/>
              <a:t>Ferziger</a:t>
            </a:r>
            <a:r>
              <a:rPr lang="en-US" altLang="zh-CN" sz="1050" dirty="0"/>
              <a:t> J H. A robust high-order compact method for large </a:t>
            </a:r>
            <a:r>
              <a:rPr lang="en-US" altLang="zh-CN" sz="1050" dirty="0" smtClean="0"/>
              <a:t>eddy simulation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 err="1" smtClean="0"/>
              <a:t>Titarev</a:t>
            </a:r>
            <a:r>
              <a:rPr lang="en-US" altLang="zh-CN" sz="1050" dirty="0" smtClean="0"/>
              <a:t> </a:t>
            </a:r>
            <a:r>
              <a:rPr lang="en-US" altLang="zh-CN" sz="1050" dirty="0"/>
              <a:t>V A, Toro E F. ADER schemes for three-dimensional non-linear hyperbolic systems.</a:t>
            </a:r>
            <a:br>
              <a:rPr lang="en-US" altLang="zh-CN" sz="1050" dirty="0"/>
            </a:b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[24]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Domaradzki</a:t>
            </a:r>
            <a:r>
              <a:rPr lang="en-US" altLang="zh-CN" sz="2000" dirty="0"/>
              <a:t> J A, Xiao Z, </a:t>
            </a:r>
            <a:r>
              <a:rPr lang="en-US" altLang="zh-CN" sz="2000" dirty="0" err="1"/>
              <a:t>Smolarkiewicz</a:t>
            </a:r>
            <a:r>
              <a:rPr lang="en-US" altLang="zh-CN" sz="2000" dirty="0"/>
              <a:t> P K. Effective eddy viscosities in implicit large eddy simulations of turbulent flows[J]. </a:t>
            </a:r>
            <a:r>
              <a:rPr lang="en-US" altLang="zh-CN" sz="2000"/>
              <a:t>Physics of Fluids, 2003, 15(12): 3890-3893.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2682</TotalTime>
  <Words>3192</Words>
  <Application>Microsoft Office PowerPoint</Application>
  <PresentationFormat>全屏显示(4:3)</PresentationFormat>
  <Paragraphs>587</Paragraphs>
  <Slides>61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高精度精细湍流模拟（1）</vt:lpstr>
      <vt:lpstr>高精度精细湍流模拟（2）</vt:lpstr>
      <vt:lpstr>研究目标</vt:lpstr>
      <vt:lpstr>2.通量重构方法</vt:lpstr>
      <vt:lpstr>通量重构方法（FR/CPR）</vt:lpstr>
      <vt:lpstr>通量重构方法（FR/CPR）</vt:lpstr>
      <vt:lpstr>数学形式</vt:lpstr>
      <vt:lpstr>粘性项的计算: BR2格式</vt:lpstr>
      <vt:lpstr>曲边网格处理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本章小结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瞬时流动（1）</vt:lpstr>
      <vt:lpstr>瞬时流动（2）</vt:lpstr>
      <vt:lpstr>瞬时流动（3）</vt:lpstr>
      <vt:lpstr>频谱分析（1）</vt:lpstr>
      <vt:lpstr>频谱分析（2）</vt:lpstr>
      <vt:lpstr>本章小结</vt:lpstr>
      <vt:lpstr>5.总结与展望</vt:lpstr>
      <vt:lpstr>总结</vt:lpstr>
      <vt:lpstr>研究展望</vt:lpstr>
      <vt:lpstr>谢谢！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650</cp:revision>
  <dcterms:created xsi:type="dcterms:W3CDTF">2017-02-26T06:21:04Z</dcterms:created>
  <dcterms:modified xsi:type="dcterms:W3CDTF">2017-05-17T07:09:08Z</dcterms:modified>
</cp:coreProperties>
</file>